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Roboto Mon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bold.fntdata"/><Relationship Id="rId10" Type="http://schemas.openxmlformats.org/officeDocument/2006/relationships/slide" Target="slides/slide5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b1b7838e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b1b7838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1b7838e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b1b7838e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b1b7838e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b1b7838e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b1b7838e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b1b7838e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b1b7838e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b1b7838e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b1b7838e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b1b7838e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b1b7838e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b1b7838e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eef999d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eef999d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8efd17a5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8efd17a5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d0fdbf1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d0fdbf1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TrOCR is a transformer-base OCR developed by Microsoft, known as one of the best OCR models.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8266dc9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8266dc9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0f82312c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20f82312c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aee73f5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aee73f5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Pytesseract</a:t>
            </a:r>
            <a:r>
              <a:rPr lang="en">
                <a:solidFill>
                  <a:schemeClr val="dk1"/>
                </a:solidFill>
              </a:rPr>
              <a:t> is a Python wrapper for Google’s Tesseract-OCR engine.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Provides both text localization and recognition, delivering accurate results for multi-region and multi-font text.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Achieves performance that is twice as fast as the combination of EAST and TrOCR.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Effectively processes images when paired with libraries like OpenCV for tasks such as thresholding, resizing, and noise reduction.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Supports fine-tuning through customizable Tesseract configuration parameters.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d0fdbf1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d0fdbf1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ca8b045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ca8b045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d43e24fc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d43e24fc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ca8b045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ca8b045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8efd17a5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8efd17a5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b3983aeaa_2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b3983aeaa_2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0f82312c8_5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0f82312c8_5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b3983aeaa_2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b3983aeaa_2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8266dc90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8266dc90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b3983aeaa_2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b3983aeaa_2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f2ae19c5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f2ae19c5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0f82312c8_5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0f82312c8_5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b3983aea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b3983aea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8efd17a5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8efd17a5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8efd17a5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8efd17a5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ceb6e3a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ceb6e3a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8efd17a5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8efd17a5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8efd17a5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18efd17a5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8efd17a5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8efd17a5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8266dc90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8266dc90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8efd17a5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8efd17a5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8efd17a5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8efd17a5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8efd17a5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8efd17a5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acdac9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acdac9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8efd17a5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8efd17a5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8266dc90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8266dc90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d79bd7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d79bd7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ed79bd71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ed79bd71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ed79bd7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ed79bd7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b1b7838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b1b7838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6.jpg"/><Relationship Id="rId7" Type="http://schemas.openxmlformats.org/officeDocument/2006/relationships/image" Target="../media/image49.png"/><Relationship Id="rId8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47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466103" y="0"/>
            <a:ext cx="6211800" cy="46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02300"/>
            <a:ext cx="8520600" cy="7926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Editable Label Generation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416225" y="3942625"/>
            <a:ext cx="48612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Prepared</a:t>
            </a:r>
            <a:r>
              <a:rPr lang="en" sz="1600">
                <a:solidFill>
                  <a:schemeClr val="dk2"/>
                </a:solidFill>
              </a:rPr>
              <a:t> by Northwestern University MLDS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On Behalf of Zebra Technologies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Objective</a:t>
            </a:r>
            <a:r>
              <a:rPr lang="en" sz="1200"/>
              <a:t>: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Automate object detection for ZPL label generation.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Train a YOLO model to classify text, barcodes, and figures accurately.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Generate labels for test data that can be used for next steps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Key Tasks</a:t>
            </a:r>
            <a:r>
              <a:rPr lang="en" sz="1200"/>
              <a:t>: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Data preparation, training, augmentation, evaluation, and predictions.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Compare model performance with and without data augmentation.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Tools Used:</a:t>
            </a:r>
            <a:endParaRPr b="1" sz="11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100"/>
              <a:t>LabelImg - Local Software to create bounding boxes</a:t>
            </a:r>
            <a:endParaRPr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/>
              <a:t>YOLO (You Only Look Once) - algorithm that uses a single neural network to detect objects and make predictions of bounding boxes that can classify objects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975" y="2714400"/>
            <a:ext cx="3294750" cy="18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365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Total Number of Images in Original Dataset: 1494 images (.bmp files)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Subset of Data Used: 400 images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Train: 280 images, Val: 60 images, Test: 60 images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Classes: Text, Barcode, Figures</a:t>
            </a:r>
            <a:endParaRPr sz="1600"/>
          </a:p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Data Challenges</a:t>
            </a:r>
            <a:r>
              <a:rPr lang="en" sz="1300"/>
              <a:t>:</a:t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Imbalanced classes.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Smaller datasets requiring augmentation.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Examples of Data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602525"/>
            <a:ext cx="2032601" cy="21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450" y="2383175"/>
            <a:ext cx="1789875" cy="21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and Bounding Boxes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080600"/>
            <a:ext cx="434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486"/>
              <a:t>Bounding Box Annotation</a:t>
            </a:r>
            <a:r>
              <a:rPr lang="en" sz="5486"/>
              <a:t>:</a:t>
            </a:r>
            <a:endParaRPr sz="5486"/>
          </a:p>
          <a:p>
            <a:pPr indent="-31570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86"/>
              <a:t>Used </a:t>
            </a:r>
            <a:r>
              <a:rPr b="1" lang="en" sz="5486"/>
              <a:t>LabelImg</a:t>
            </a:r>
            <a:r>
              <a:rPr lang="en" sz="5486"/>
              <a:t> to annotate the dataset.</a:t>
            </a:r>
            <a:endParaRPr sz="5486"/>
          </a:p>
          <a:p>
            <a:pPr indent="-31570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86"/>
              <a:t>Bounding boxes created in </a:t>
            </a:r>
            <a:r>
              <a:rPr b="1" lang="en" sz="5486"/>
              <a:t>YOLO format</a:t>
            </a:r>
            <a:r>
              <a:rPr lang="en" sz="5486"/>
              <a:t>: [class_id, x_center, y_center, width, height].</a:t>
            </a:r>
            <a:endParaRPr sz="5486"/>
          </a:p>
          <a:p>
            <a:pPr indent="-31570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86"/>
              <a:t>After bounding boxes were saved, a .txt file is produced and saved under labels for each image</a:t>
            </a:r>
            <a:endParaRPr sz="5486"/>
          </a:p>
          <a:p>
            <a:pPr indent="-315702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86"/>
              <a:t>Challenges:</a:t>
            </a:r>
            <a:endParaRPr sz="5486"/>
          </a:p>
          <a:p>
            <a:pPr indent="-315702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5486"/>
              <a:t>Ensuring bounding boxes align with augmented images.</a:t>
            </a:r>
            <a:endParaRPr sz="5486"/>
          </a:p>
          <a:p>
            <a:pPr indent="-315702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5486"/>
              <a:t>Handling edge cases like small bounding boxes or overlapping objects.</a:t>
            </a:r>
            <a:endParaRPr sz="548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5486"/>
              <a:t>Bounding Box Validation</a:t>
            </a:r>
            <a:r>
              <a:rPr lang="en" sz="5486"/>
              <a:t>:</a:t>
            </a:r>
            <a:endParaRPr sz="5486"/>
          </a:p>
          <a:p>
            <a:pPr indent="-31570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86"/>
              <a:t>Checked bounding box ranges (0 &lt; x, y, w, h ≤ 1) after augmentations.</a:t>
            </a:r>
            <a:endParaRPr sz="5486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2" type="body"/>
          </p:nvPr>
        </p:nvSpPr>
        <p:spPr>
          <a:xfrm>
            <a:off x="4944375" y="3617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LabelImg Bounding Box Example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325" y="774550"/>
            <a:ext cx="3340477" cy="20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324" y="2841150"/>
            <a:ext cx="3551726" cy="228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000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217"/>
              <a:t>Reason:</a:t>
            </a:r>
            <a:endParaRPr b="1" sz="1217"/>
          </a:p>
          <a:p>
            <a:pPr indent="-305911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8"/>
              <a:buChar char="●"/>
            </a:pPr>
            <a:r>
              <a:rPr lang="en" sz="1217"/>
              <a:t>Performed data augmentation on training data to feed more </a:t>
            </a:r>
            <a:r>
              <a:rPr lang="en" sz="1217"/>
              <a:t>types</a:t>
            </a:r>
            <a:r>
              <a:rPr lang="en" sz="1217"/>
              <a:t> of images into the model so it can perform better</a:t>
            </a:r>
            <a:endParaRPr b="1" sz="1217"/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217"/>
              <a:t>Augmentation Techniques</a:t>
            </a:r>
            <a:r>
              <a:rPr lang="en" sz="1217"/>
              <a:t>:</a:t>
            </a:r>
            <a:endParaRPr sz="1217"/>
          </a:p>
          <a:p>
            <a:pPr indent="-30591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18"/>
              <a:buChar char="●"/>
            </a:pPr>
            <a:r>
              <a:rPr lang="en" sz="1217"/>
              <a:t>Horizontal and vertical flips.</a:t>
            </a:r>
            <a:endParaRPr sz="1217"/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18"/>
              <a:buChar char="●"/>
            </a:pPr>
            <a:r>
              <a:rPr lang="en" sz="1217"/>
              <a:t>Random brightness and contrast adjustments.</a:t>
            </a:r>
            <a:endParaRPr sz="1217"/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18"/>
              <a:buChar char="●"/>
            </a:pPr>
            <a:r>
              <a:rPr lang="en" sz="1217"/>
              <a:t>Rotation and resized crops.</a:t>
            </a:r>
            <a:endParaRPr sz="12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217"/>
              <a:t>Implementation Details</a:t>
            </a:r>
            <a:r>
              <a:rPr lang="en" sz="1217"/>
              <a:t>:</a:t>
            </a:r>
            <a:endParaRPr sz="1217"/>
          </a:p>
          <a:p>
            <a:pPr indent="-30591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18"/>
              <a:buChar char="●"/>
            </a:pPr>
            <a:r>
              <a:rPr lang="en" sz="1217"/>
              <a:t>Used </a:t>
            </a:r>
            <a:r>
              <a:rPr lang="en" sz="1217">
                <a:latin typeface="Roboto Mono"/>
                <a:ea typeface="Roboto Mono"/>
                <a:cs typeface="Roboto Mono"/>
                <a:sym typeface="Roboto Mono"/>
              </a:rPr>
              <a:t>albumentations</a:t>
            </a:r>
            <a:r>
              <a:rPr lang="en" sz="1217"/>
              <a:t> for augmentation.</a:t>
            </a:r>
            <a:endParaRPr sz="1217"/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18"/>
              <a:buChar char="●"/>
            </a:pPr>
            <a:r>
              <a:rPr lang="en" sz="1217"/>
              <a:t>YOLO bounding box adjustment after augmentation.</a:t>
            </a:r>
            <a:endParaRPr sz="12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217"/>
              <a:t>Outcome</a:t>
            </a:r>
            <a:r>
              <a:rPr lang="en" sz="1217"/>
              <a:t>:</a:t>
            </a:r>
            <a:endParaRPr sz="1217"/>
          </a:p>
          <a:p>
            <a:pPr indent="-30591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18"/>
              <a:buChar char="●"/>
            </a:pPr>
            <a:r>
              <a:rPr lang="en" sz="1217"/>
              <a:t>Added X augmented images to training data.</a:t>
            </a:r>
            <a:endParaRPr sz="1217"/>
          </a:p>
          <a:p>
            <a:pPr indent="-30591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18"/>
              <a:buChar char="●"/>
            </a:pPr>
            <a:r>
              <a:rPr lang="en" sz="1217"/>
              <a:t>Increased dataset diversity.</a:t>
            </a:r>
            <a:endParaRPr sz="1495"/>
          </a:p>
        </p:txBody>
      </p:sp>
      <p:sp>
        <p:nvSpPr>
          <p:cNvPr id="161" name="Google Shape;161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Examples of Augmented Image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0" r="0" t="57786"/>
          <a:stretch/>
        </p:blipFill>
        <p:spPr>
          <a:xfrm>
            <a:off x="5027500" y="1627175"/>
            <a:ext cx="3481501" cy="6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0" l="0" r="0" t="46233"/>
          <a:stretch/>
        </p:blipFill>
        <p:spPr>
          <a:xfrm>
            <a:off x="4644050" y="2265912"/>
            <a:ext cx="3999899" cy="215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Model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024925"/>
            <a:ext cx="806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multiple YOLO models with different attribute in order to achieve optimal results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102275" y="1851050"/>
            <a:ext cx="28278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Info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721463" y="1851062"/>
            <a:ext cx="23808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Types of YOLO Models Used</a:t>
            </a:r>
            <a:endParaRPr sz="1300">
              <a:solidFill>
                <a:schemeClr val="lt1"/>
              </a:solidFill>
            </a:endParaRPr>
          </a:p>
        </p:txBody>
      </p:sp>
      <p:grpSp>
        <p:nvGrpSpPr>
          <p:cNvPr id="172" name="Google Shape;172;p26"/>
          <p:cNvGrpSpPr/>
          <p:nvPr/>
        </p:nvGrpSpPr>
        <p:grpSpPr>
          <a:xfrm>
            <a:off x="721473" y="2151325"/>
            <a:ext cx="5208614" cy="674450"/>
            <a:chOff x="943723" y="3098500"/>
            <a:chExt cx="5208614" cy="674450"/>
          </a:xfrm>
        </p:grpSpPr>
        <p:sp>
          <p:nvSpPr>
            <p:cNvPr id="173" name="Google Shape;173;p26"/>
            <p:cNvSpPr/>
            <p:nvPr/>
          </p:nvSpPr>
          <p:spPr>
            <a:xfrm>
              <a:off x="3324537" y="3098538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Established baseline performance for comparison with subsequent models.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Baseline YOLO Model w/ pre-trained weights yolov5s.pt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" name="Google Shape;179;p26"/>
          <p:cNvGrpSpPr/>
          <p:nvPr/>
        </p:nvGrpSpPr>
        <p:grpSpPr>
          <a:xfrm>
            <a:off x="721473" y="2825725"/>
            <a:ext cx="5208614" cy="674450"/>
            <a:chOff x="943723" y="3783775"/>
            <a:chExt cx="5208614" cy="674450"/>
          </a:xfrm>
        </p:grpSpPr>
        <p:sp>
          <p:nvSpPr>
            <p:cNvPr id="180" name="Google Shape;180;p26"/>
            <p:cNvSpPr/>
            <p:nvPr/>
          </p:nvSpPr>
          <p:spPr>
            <a:xfrm>
              <a:off x="3324537" y="3783788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Char char="●"/>
              </a:pPr>
              <a:r>
                <a:rPr lang="en" sz="900">
                  <a:solidFill>
                    <a:schemeClr val="lt1"/>
                  </a:solidFill>
                </a:rPr>
                <a:t>Introduced </a:t>
              </a:r>
              <a:r>
                <a:rPr b="1" lang="en" sz="900">
                  <a:solidFill>
                    <a:schemeClr val="lt1"/>
                  </a:solidFill>
                </a:rPr>
                <a:t>Focal Loss</a:t>
              </a:r>
              <a:r>
                <a:rPr lang="en" sz="900">
                  <a:solidFill>
                    <a:schemeClr val="lt1"/>
                  </a:solidFill>
                </a:rPr>
                <a:t> to address class imbalance by penalizing well-classified examples.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YOLO Model w/ Focal Loss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6" name="Google Shape;186;p26"/>
          <p:cNvGrpSpPr/>
          <p:nvPr/>
        </p:nvGrpSpPr>
        <p:grpSpPr>
          <a:xfrm>
            <a:off x="721473" y="3500125"/>
            <a:ext cx="5208614" cy="674450"/>
            <a:chOff x="943723" y="4469050"/>
            <a:chExt cx="5208614" cy="674450"/>
          </a:xfrm>
        </p:grpSpPr>
        <p:sp>
          <p:nvSpPr>
            <p:cNvPr id="187" name="Google Shape;187;p26"/>
            <p:cNvSpPr/>
            <p:nvPr/>
          </p:nvSpPr>
          <p:spPr>
            <a:xfrm>
              <a:off x="3324537" y="446906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</a:rPr>
                <a:t>Combined </a:t>
              </a:r>
              <a:r>
                <a:rPr b="1" lang="en" sz="900">
                  <a:solidFill>
                    <a:schemeClr val="lt1"/>
                  </a:solidFill>
                </a:rPr>
                <a:t>Cross-Entropy Loss</a:t>
              </a:r>
              <a:r>
                <a:rPr lang="en" sz="900">
                  <a:solidFill>
                    <a:schemeClr val="lt1"/>
                  </a:solidFill>
                </a:rPr>
                <a:t> and </a:t>
              </a:r>
              <a:r>
                <a:rPr b="1" lang="en" sz="900">
                  <a:solidFill>
                    <a:schemeClr val="lt1"/>
                  </a:solidFill>
                </a:rPr>
                <a:t>Focal Loss</a:t>
              </a:r>
              <a:r>
                <a:rPr lang="en" sz="900">
                  <a:solidFill>
                    <a:schemeClr val="lt1"/>
                  </a:solidFill>
                </a:rPr>
                <a:t> into a </a:t>
              </a:r>
              <a:r>
                <a:rPr b="1" lang="en" sz="900">
                  <a:solidFill>
                    <a:schemeClr val="lt1"/>
                  </a:solidFill>
                </a:rPr>
                <a:t>Hybrid Loss Function</a:t>
              </a:r>
              <a:r>
                <a:rPr lang="en" sz="900">
                  <a:solidFill>
                    <a:schemeClr val="lt1"/>
                  </a:solidFill>
                </a:rPr>
                <a:t> for balanced learning</a:t>
              </a:r>
              <a:r>
                <a:rPr lang="en" sz="1100">
                  <a:solidFill>
                    <a:schemeClr val="lt1"/>
                  </a:solidFill>
                </a:rPr>
                <a:t>.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YOLO Model w/ Hybrid Loss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3" name="Google Shape;193;p26"/>
          <p:cNvSpPr/>
          <p:nvPr/>
        </p:nvSpPr>
        <p:spPr>
          <a:xfrm>
            <a:off x="5930087" y="1851062"/>
            <a:ext cx="2827800" cy="3003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5930087" y="2151362"/>
            <a:ext cx="2827800" cy="6744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had difficulty distinguishing between classes - had highest accuracy with barcodes and lowest with figures/lines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6"/>
          <p:cNvSpPr/>
          <p:nvPr/>
        </p:nvSpPr>
        <p:spPr>
          <a:xfrm>
            <a:off x="5930087" y="2825762"/>
            <a:ext cx="2827800" cy="6744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identified lines/figures slightly better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6"/>
          <p:cNvSpPr/>
          <p:nvPr/>
        </p:nvSpPr>
        <p:spPr>
          <a:xfrm>
            <a:off x="5930087" y="3500162"/>
            <a:ext cx="2827800" cy="6744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Char char="●"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Model’s results did not change from previous results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7" name="Google Shape;197;p26"/>
          <p:cNvGrpSpPr/>
          <p:nvPr/>
        </p:nvGrpSpPr>
        <p:grpSpPr>
          <a:xfrm>
            <a:off x="721473" y="4174550"/>
            <a:ext cx="5208614" cy="674450"/>
            <a:chOff x="943723" y="4469050"/>
            <a:chExt cx="5208614" cy="674450"/>
          </a:xfrm>
        </p:grpSpPr>
        <p:sp>
          <p:nvSpPr>
            <p:cNvPr id="198" name="Google Shape;198;p26"/>
            <p:cNvSpPr/>
            <p:nvPr/>
          </p:nvSpPr>
          <p:spPr>
            <a:xfrm>
              <a:off x="3324537" y="4469063"/>
              <a:ext cx="28278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</a:rPr>
                <a:t>Enhanced training with </a:t>
              </a:r>
              <a:r>
                <a:rPr b="1" lang="en" sz="900">
                  <a:solidFill>
                    <a:schemeClr val="lt1"/>
                  </a:solidFill>
                </a:rPr>
                <a:t>Albumentations-based Data Augmentation</a:t>
              </a:r>
              <a:r>
                <a:rPr lang="en" sz="900">
                  <a:solidFill>
                    <a:schemeClr val="lt1"/>
                  </a:solidFill>
                </a:rPr>
                <a:t>.</a:t>
              </a:r>
              <a:endParaRPr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307A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YOLO Model w/ Augmented Dataset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4" name="Google Shape;204;p26"/>
          <p:cNvSpPr/>
          <p:nvPr/>
        </p:nvSpPr>
        <p:spPr>
          <a:xfrm>
            <a:off x="5930087" y="4174562"/>
            <a:ext cx="2827800" cy="674400"/>
          </a:xfrm>
          <a:prstGeom prst="rect">
            <a:avLst/>
          </a:prstGeom>
          <a:solidFill>
            <a:srgbClr val="0C57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was able to distinguish between figures and backgrounds better and text detection accuracy improved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the Model</a:t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 flipH="1" rot="10088936">
            <a:off x="6086683" y="2623999"/>
            <a:ext cx="1389211" cy="64074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7"/>
          <p:cNvGrpSpPr/>
          <p:nvPr/>
        </p:nvGrpSpPr>
        <p:grpSpPr>
          <a:xfrm>
            <a:off x="5128935" y="2683290"/>
            <a:ext cx="1771446" cy="1425045"/>
            <a:chOff x="5796625" y="2541798"/>
            <a:chExt cx="1712700" cy="1230715"/>
          </a:xfrm>
        </p:grpSpPr>
        <p:sp>
          <p:nvSpPr>
            <p:cNvPr id="212" name="Google Shape;212;p27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Ran YOLO w/ Augmented Dataset predictions on the test dataset</a:t>
              </a:r>
              <a:endParaRPr sz="900">
                <a:solidFill>
                  <a:schemeClr val="lt1"/>
                </a:solidFill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7"/>
          <p:cNvSpPr/>
          <p:nvPr/>
        </p:nvSpPr>
        <p:spPr>
          <a:xfrm rot="-711236">
            <a:off x="3375538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7"/>
          <p:cNvGrpSpPr/>
          <p:nvPr/>
        </p:nvGrpSpPr>
        <p:grpSpPr>
          <a:xfrm>
            <a:off x="3797096" y="1121241"/>
            <a:ext cx="1870268" cy="1477528"/>
            <a:chOff x="4409300" y="1219942"/>
            <a:chExt cx="1712700" cy="1246754"/>
          </a:xfrm>
        </p:grpSpPr>
        <p:sp>
          <p:nvSpPr>
            <p:cNvPr id="219" name="Google Shape;219;p27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Evaluated ground truth vs predictions made by the model in order to determine model performance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sp>
        <p:nvSpPr>
          <p:cNvPr id="223" name="Google Shape;223;p27"/>
          <p:cNvSpPr/>
          <p:nvPr/>
        </p:nvSpPr>
        <p:spPr>
          <a:xfrm flipH="1" rot="711236">
            <a:off x="1948983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2437245" y="2683268"/>
            <a:ext cx="1870268" cy="1425045"/>
            <a:chOff x="3021975" y="2541798"/>
            <a:chExt cx="1712700" cy="1230715"/>
          </a:xfrm>
        </p:grpSpPr>
        <p:sp>
          <p:nvSpPr>
            <p:cNvPr id="225" name="Google Shape;225;p27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27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 txBox="1"/>
            <p:nvPr/>
          </p:nvSpPr>
          <p:spPr>
            <a:xfrm>
              <a:off x="3066225" y="3108463"/>
              <a:ext cx="1624200" cy="624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Ran predictions on the validation dataset and s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aved bounding box coordinates and class prediction</a:t>
              </a: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7"/>
          <p:cNvSpPr/>
          <p:nvPr/>
        </p:nvSpPr>
        <p:spPr>
          <a:xfrm rot="-711236">
            <a:off x="522433" y="26272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7"/>
          <p:cNvGrpSpPr/>
          <p:nvPr/>
        </p:nvGrpSpPr>
        <p:grpSpPr>
          <a:xfrm>
            <a:off x="1018674" y="1091069"/>
            <a:ext cx="1771446" cy="1537870"/>
            <a:chOff x="1637475" y="1219942"/>
            <a:chExt cx="1712700" cy="1246754"/>
          </a:xfrm>
        </p:grpSpPr>
        <p:sp>
          <p:nvSpPr>
            <p:cNvPr id="232" name="Google Shape;232;p27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Chose Model that performed best on test data - YOLO w/Augmented Dataset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236" name="Google Shape;236;p27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27"/>
          <p:cNvGrpSpPr/>
          <p:nvPr/>
        </p:nvGrpSpPr>
        <p:grpSpPr>
          <a:xfrm>
            <a:off x="6526536" y="1171202"/>
            <a:ext cx="1905036" cy="1477528"/>
            <a:chOff x="4409300" y="1219942"/>
            <a:chExt cx="1712700" cy="1246754"/>
          </a:xfrm>
        </p:grpSpPr>
        <p:sp>
          <p:nvSpPr>
            <p:cNvPr id="238" name="Google Shape;238;p27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Save bounding box coordinates from test predictions and utilized those labels for next step</a:t>
              </a:r>
              <a:endParaRPr sz="900">
                <a:solidFill>
                  <a:schemeClr val="lt1"/>
                </a:solidFill>
              </a:endParaRPr>
            </a:p>
          </p:txBody>
        </p:sp>
      </p:grpSp>
      <p:sp>
        <p:nvSpPr>
          <p:cNvPr id="243" name="Google Shape;243;p27"/>
          <p:cNvSpPr txBox="1"/>
          <p:nvPr/>
        </p:nvSpPr>
        <p:spPr>
          <a:xfrm>
            <a:off x="4383777" y="2030880"/>
            <a:ext cx="6969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7"/>
          <p:cNvSpPr/>
          <p:nvPr/>
        </p:nvSpPr>
        <p:spPr>
          <a:xfrm flipH="1" rot="711256">
            <a:off x="4781874" y="2627194"/>
            <a:ext cx="1158098" cy="57662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 txBox="1"/>
          <p:nvPr>
            <p:ph idx="2" type="body"/>
          </p:nvPr>
        </p:nvSpPr>
        <p:spPr>
          <a:xfrm>
            <a:off x="4832400" y="1152475"/>
            <a:ext cx="3999900" cy="3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</a:rPr>
              <a:t>Key:</a:t>
            </a:r>
            <a:endParaRPr b="1" sz="44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200">
                <a:solidFill>
                  <a:srgbClr val="00FF00"/>
                </a:solidFill>
              </a:rPr>
              <a:t>Green</a:t>
            </a:r>
            <a:r>
              <a:rPr lang="en" sz="5200"/>
              <a:t> = ground truth</a:t>
            </a:r>
            <a:endParaRPr sz="5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200">
                <a:solidFill>
                  <a:srgbClr val="FF0000"/>
                </a:solidFill>
              </a:rPr>
              <a:t>Red</a:t>
            </a:r>
            <a:r>
              <a:rPr lang="en" sz="5200"/>
              <a:t> = prediction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</a:rPr>
              <a:t>Classification Accuracy:</a:t>
            </a:r>
            <a:r>
              <a:rPr lang="en" sz="3650">
                <a:solidFill>
                  <a:schemeClr val="dk1"/>
                </a:solidFill>
              </a:rPr>
              <a:t> 0.53 (53%)</a:t>
            </a:r>
            <a:endParaRPr sz="36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50">
                <a:solidFill>
                  <a:schemeClr val="dk1"/>
                </a:solidFill>
              </a:rPr>
              <a:t>Despite lower Accuracy score the model is still providing valuable output for next steps - due to better barcode and text classification. The class imbalance with figures (despite data augmentation) is causing the model to have trouble with classifying figures. </a:t>
            </a:r>
            <a:endParaRPr sz="4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450">
                <a:solidFill>
                  <a:schemeClr val="dk1"/>
                </a:solidFill>
              </a:rPr>
              <a:t>Areas for Improvement:</a:t>
            </a:r>
            <a:endParaRPr b="1" sz="4450">
              <a:solidFill>
                <a:schemeClr val="dk1"/>
              </a:solidFill>
            </a:endParaRPr>
          </a:p>
          <a:p>
            <a:pPr indent="-299243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4450"/>
              <a:t>M</a:t>
            </a:r>
            <a:r>
              <a:rPr lang="en" sz="4450"/>
              <a:t>ore data augmentation or choose a subset of data that has more figures. </a:t>
            </a:r>
            <a:endParaRPr sz="4450"/>
          </a:p>
          <a:p>
            <a:pPr indent="-29924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450"/>
              <a:t>Conduct more hyper-parameter tuning</a:t>
            </a:r>
            <a:endParaRPr sz="4450"/>
          </a:p>
          <a:p>
            <a:pPr indent="-29924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4450"/>
              <a:t>Experiment with larger YOLO models</a:t>
            </a:r>
            <a:endParaRPr sz="4450"/>
          </a:p>
          <a:p>
            <a:pPr indent="-29924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4450"/>
              <a:t>Certain barcodes/figures were too small for model to interpret accurately so identifying problem images and tailoring the model to handle these errors</a:t>
            </a:r>
            <a:endParaRPr sz="4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5937"/>
            <a:ext cx="3259376" cy="38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5" y="2874925"/>
            <a:ext cx="3271550" cy="20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75" y="1152475"/>
            <a:ext cx="4189124" cy="189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747" y="870850"/>
            <a:ext cx="2732725" cy="379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/>
          <p:nvPr/>
        </p:nvSpPr>
        <p:spPr>
          <a:xfrm>
            <a:off x="0" y="0"/>
            <a:ext cx="455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63" y="1041726"/>
            <a:ext cx="2598074" cy="28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4572000" y="991475"/>
            <a:ext cx="45576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Part 2: </a:t>
            </a:r>
            <a:r>
              <a:rPr lang="en" sz="3300">
                <a:solidFill>
                  <a:schemeClr val="dk1"/>
                </a:solidFill>
              </a:rPr>
              <a:t>Optical Character Recognition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80" y="2459175"/>
            <a:ext cx="4493225" cy="23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 rot="5400000">
            <a:off x="6240450" y="2768850"/>
            <a:ext cx="371400" cy="160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idx="1" type="subTitle"/>
          </p:nvPr>
        </p:nvSpPr>
        <p:spPr>
          <a:xfrm>
            <a:off x="0" y="868425"/>
            <a:ext cx="6172200" cy="25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What is TrOCR?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Transformer-based OCR model pretrained on large-scale datasets for robust text recognition.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Pros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High Accuracy on Simple Layouts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Performs well on clean, high-quality images with clear text regions.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Contextual Understanding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Leverages transformer architecture to handle contextual relationships in text.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Adaptability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Potential for fine-tuning on custom datasets for domain-specific text recognition.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Cons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Complex Layout Limitations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Struggles with multi-region text and overlapping bounding boxes.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Font Variability Issues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Inconsistent performance with varying font styles and sizes.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Pretrained Limitations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Pretraining on general datasets leads to suboptimal results for specialized tasks (e.g., barcode label text).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Resource Intensive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Requires significant computational resources for fine-tuning and inference.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7" name="Google Shape;277;p31"/>
          <p:cNvSpPr txBox="1"/>
          <p:nvPr/>
        </p:nvSpPr>
        <p:spPr>
          <a:xfrm>
            <a:off x="4753075" y="1548150"/>
            <a:ext cx="3894300" cy="29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37" y="1548150"/>
            <a:ext cx="3293826" cy="136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800" y="3291050"/>
            <a:ext cx="3137299" cy="6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/>
              <a:t>TrOCR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Northwestern MLDS Team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953" y="157600"/>
            <a:ext cx="3544245" cy="8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8137" y="1521038"/>
            <a:ext cx="1813125" cy="1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7069200" y="3431275"/>
            <a:ext cx="17631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Yumin Zhang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3937" y="1521038"/>
            <a:ext cx="17095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984463" y="3431275"/>
            <a:ext cx="1588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Inu Tenneti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92575" y="3431275"/>
            <a:ext cx="1249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Darwin Ye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5425" y="1558800"/>
            <a:ext cx="1646599" cy="17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025" y="1521038"/>
            <a:ext cx="1760000" cy="1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787775" y="3431275"/>
            <a:ext cx="15885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Zhuoyan Liu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idx="1" type="subTitle"/>
          </p:nvPr>
        </p:nvSpPr>
        <p:spPr>
          <a:xfrm>
            <a:off x="-393600" y="214700"/>
            <a:ext cx="7263300" cy="49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What is EAST?</a:t>
            </a:r>
            <a:endParaRPr b="1"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Efficient and Accurate Scene Text Detector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Detects text regions by generating rotated bounding boxes and quadrilaterals.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Text Localization Focus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Primarily designed for identifying the location of text, not for recognizing it.</a:t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Pros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High Precision for Scene Text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Works well in identifying text regions in natural images, even for irregular layouts.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Rotated Text Detection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Handles rotated and skewed text effectively.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Lightweight and Fast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Computationally efficient and easy to integrate with recognition models like PyTesseract.</a:t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Cons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Not a Recognition Model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Focused on localization, requiring an additional OCR model for text recognition.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Inconsistent Bounding Boxes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Generates multiple or overlapping boxes for dense text regions.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Small Region Challenges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Struggles to accurately localize very small text areas.</a:t>
            </a:r>
            <a:endParaRPr sz="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Problems in My Case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Dense Text Regions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Overlapping or clustered text regions on barcode labels result in multiple bounding boxes for a single line of text.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Complex Layouts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Difficulty in detecting text near or within barcode areas due to limited differentiation.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b="1" lang="en" sz="800">
                <a:solidFill>
                  <a:schemeClr val="dk1"/>
                </a:solidFill>
              </a:rPr>
              <a:t>Bounding Box Mismatch</a:t>
            </a:r>
            <a:r>
              <a:rPr lang="en" sz="800">
                <a:solidFill>
                  <a:schemeClr val="dk1"/>
                </a:solidFill>
              </a:rPr>
              <a:t>:</a:t>
            </a:r>
            <a:endParaRPr sz="800">
              <a:solidFill>
                <a:schemeClr val="dk1"/>
              </a:solidFill>
            </a:endParaRPr>
          </a:p>
          <a:p>
            <a:pPr indent="-279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</a:pPr>
            <a:r>
              <a:rPr lang="en" sz="800">
                <a:solidFill>
                  <a:schemeClr val="dk1"/>
                </a:solidFill>
              </a:rPr>
              <a:t>Detected regions often do not align perfectly with the actual text, leading to recognition errors in downstream OCR.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86" name="Google Shape;286;p32"/>
          <p:cNvSpPr txBox="1"/>
          <p:nvPr/>
        </p:nvSpPr>
        <p:spPr>
          <a:xfrm>
            <a:off x="4186375" y="0"/>
            <a:ext cx="125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EAST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733" y="814003"/>
            <a:ext cx="2096442" cy="32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175" y="1028677"/>
            <a:ext cx="1976825" cy="26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idx="1" type="subTitle"/>
          </p:nvPr>
        </p:nvSpPr>
        <p:spPr>
          <a:xfrm>
            <a:off x="0" y="921350"/>
            <a:ext cx="5558700" cy="4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What is PyTesseract?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Python wrapper for Google's Tesseract-OCR, ideal for lightweight OCR tasks.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Pros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Easy integration and fast processing.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Configurable settings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--psm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--oem</a:t>
            </a:r>
            <a:r>
              <a:rPr lang="en" sz="1100">
                <a:solidFill>
                  <a:schemeClr val="dk1"/>
                </a:solidFill>
              </a:rPr>
              <a:t>) for multi-region text detection.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Effective with preprocessing (e.g., masking barcodes, enhancing contrast).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Multi-language support for diverse use cases.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Cons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Limited contextual understanding compared to deep learning models.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Sensitive to font and layout variations.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Struggles with dense text and barcode interference (e.g., misreads numbers under barcodes).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Why Use PyTesseract?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Flexible and efficient for preprocessed images.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Lightweight alternative to resource-intensive models like TrOCR.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579" y="2137900"/>
            <a:ext cx="2067970" cy="300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550" y="2137900"/>
            <a:ext cx="1311200" cy="30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/>
              <a:t>Pytesseract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idx="1" type="subTitle"/>
          </p:nvPr>
        </p:nvSpPr>
        <p:spPr>
          <a:xfrm>
            <a:off x="3147300" y="22350"/>
            <a:ext cx="6041400" cy="5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Character Accuracy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Character accuracy measures how closely the OCR output matches the ground truth at the </a:t>
            </a:r>
            <a:r>
              <a:rPr b="1" lang="en" sz="1100">
                <a:solidFill>
                  <a:schemeClr val="dk1"/>
                </a:solidFill>
              </a:rPr>
              <a:t>character level</a:t>
            </a:r>
            <a:r>
              <a:rPr lang="en" sz="1100">
                <a:solidFill>
                  <a:schemeClr val="dk1"/>
                </a:solidFill>
              </a:rPr>
              <a:t>. It considers the </a:t>
            </a:r>
            <a:r>
              <a:rPr b="1" lang="en" sz="1100">
                <a:solidFill>
                  <a:schemeClr val="dk1"/>
                </a:solidFill>
              </a:rPr>
              <a:t>Levenshtein Distance (Edit Distance)</a:t>
            </a:r>
            <a:r>
              <a:rPr lang="en" sz="1100">
                <a:solidFill>
                  <a:schemeClr val="dk1"/>
                </a:solidFill>
              </a:rPr>
              <a:t> to account for insertions, deletions, and substitutions.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Character Accuracy (%) = (1− D/N​ ) ×100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Where: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DDD: </a:t>
            </a:r>
            <a:r>
              <a:rPr b="1" lang="en" sz="1100">
                <a:solidFill>
                  <a:schemeClr val="dk1"/>
                </a:solidFill>
              </a:rPr>
              <a:t>Edit Distance</a:t>
            </a:r>
            <a:r>
              <a:rPr lang="en" sz="1100">
                <a:solidFill>
                  <a:schemeClr val="dk1"/>
                </a:solidFill>
              </a:rPr>
              <a:t> – The minimum number of insertions, deletions, or substitutions required to convert the OCR output into the ground truth text.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NNN: </a:t>
            </a:r>
            <a:r>
              <a:rPr b="1" lang="en" sz="1100">
                <a:solidFill>
                  <a:schemeClr val="dk1"/>
                </a:solidFill>
              </a:rPr>
              <a:t>Length of Ground Truth</a:t>
            </a:r>
            <a:r>
              <a:rPr lang="en" sz="1100">
                <a:solidFill>
                  <a:schemeClr val="dk1"/>
                </a:solidFill>
              </a:rPr>
              <a:t> – The total number of characters in the ground truth text.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Word Accuracy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Word accuracy measures how many words in the OCR output match exactly with the words in the ground truth text.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Word Accuracy (%)= (Number of Correct Words / </a:t>
            </a:r>
            <a:r>
              <a:rPr lang="en" sz="1100"/>
              <a:t>Total Words in Ground Truth) </a:t>
            </a:r>
            <a:r>
              <a:rPr lang="en" sz="1100"/>
              <a:t>​×100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Where: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Correct Words</a:t>
            </a:r>
            <a:r>
              <a:rPr lang="en" sz="1100">
                <a:solidFill>
                  <a:schemeClr val="dk1"/>
                </a:solidFill>
              </a:rPr>
              <a:t>: Words in the OCR output that match exactly with the words in the ground truth text.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Total Words in Ground Truth</a:t>
            </a:r>
            <a:r>
              <a:rPr lang="en" sz="1100">
                <a:solidFill>
                  <a:schemeClr val="dk1"/>
                </a:solidFill>
              </a:rPr>
              <a:t>: Total number of words in the ground truth text.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022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525" y="2265229"/>
            <a:ext cx="2997125" cy="265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47825"/>
            <a:ext cx="4134676" cy="249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425" y="2854589"/>
            <a:ext cx="1467675" cy="20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35450"/>
            <a:ext cx="3773942" cy="24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9513" y="221050"/>
            <a:ext cx="2004726" cy="17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2675" y="977968"/>
            <a:ext cx="2833975" cy="2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925" y="0"/>
            <a:ext cx="2511825" cy="20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3575"/>
            <a:ext cx="3108127" cy="378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4625" y="330975"/>
            <a:ext cx="3270975" cy="40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9800" y="2093175"/>
            <a:ext cx="2396082" cy="251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9125" y="4612125"/>
            <a:ext cx="5856750" cy="5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idx="1" type="subTitle"/>
          </p:nvPr>
        </p:nvSpPr>
        <p:spPr>
          <a:xfrm>
            <a:off x="311700" y="1395450"/>
            <a:ext cx="8520600" cy="3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 the TrOCR + EAST with ground truth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bounding box to locate barcode region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White out the barcode region before passing to OCR</a:t>
            </a:r>
            <a:endParaRPr sz="2000"/>
          </a:p>
        </p:txBody>
      </p:sp>
      <p:sp>
        <p:nvSpPr>
          <p:cNvPr id="329" name="Google Shape;329;p3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Recommendations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/>
          <p:nvPr/>
        </p:nvSpPr>
        <p:spPr>
          <a:xfrm>
            <a:off x="0" y="0"/>
            <a:ext cx="455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63" y="1041726"/>
            <a:ext cx="2598074" cy="28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4572000" y="1129675"/>
            <a:ext cx="45576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Part 3: </a:t>
            </a:r>
            <a:r>
              <a:rPr lang="en" sz="3300">
                <a:solidFill>
                  <a:schemeClr val="dk1"/>
                </a:solidFill>
              </a:rPr>
              <a:t>Image</a:t>
            </a:r>
            <a:r>
              <a:rPr lang="en" sz="3300">
                <a:solidFill>
                  <a:schemeClr val="dk1"/>
                </a:solidFill>
              </a:rPr>
              <a:t> Recognition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80" y="2459175"/>
            <a:ext cx="4493225" cy="23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/>
          <p:nvPr/>
        </p:nvSpPr>
        <p:spPr>
          <a:xfrm rot="5400000">
            <a:off x="6138925" y="3155650"/>
            <a:ext cx="371400" cy="160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r>
              <a:rPr lang="en"/>
              <a:t> Recognition Overview</a:t>
            </a:r>
            <a:endParaRPr/>
          </a:p>
        </p:txBody>
      </p:sp>
      <p:sp>
        <p:nvSpPr>
          <p:cNvPr id="344" name="Google Shape;344;p39"/>
          <p:cNvSpPr txBox="1"/>
          <p:nvPr>
            <p:ph idx="1" type="body"/>
          </p:nvPr>
        </p:nvSpPr>
        <p:spPr>
          <a:xfrm>
            <a:off x="311700" y="1000075"/>
            <a:ext cx="8520600" cy="20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595"/>
              <a:t>Project Architecture</a:t>
            </a:r>
            <a:endParaRPr b="1" sz="1595"/>
          </a:p>
          <a:p>
            <a:pPr indent="-329882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95"/>
              <a:buChar char="●"/>
            </a:pPr>
            <a:r>
              <a:rPr b="1" lang="en" sz="1595"/>
              <a:t>Input Processing</a:t>
            </a:r>
            <a:r>
              <a:rPr lang="en" sz="1595"/>
              <a:t>: Uses YOLO model output for bounding box coordinates of detected </a:t>
            </a:r>
            <a:r>
              <a:rPr b="1" lang="en" sz="1595">
                <a:solidFill>
                  <a:schemeClr val="dk1"/>
                </a:solidFill>
              </a:rPr>
              <a:t>barcodes, text, and figures</a:t>
            </a:r>
            <a:r>
              <a:rPr lang="en" sz="1595"/>
              <a:t> in BMP images</a:t>
            </a:r>
            <a:endParaRPr sz="1595"/>
          </a:p>
          <a:p>
            <a:pPr indent="-32988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b="1" lang="en" sz="1595"/>
              <a:t>Technology Stack</a:t>
            </a:r>
            <a:r>
              <a:rPr lang="en" sz="1595"/>
              <a:t>: OpenCV (cv2) for image processing, pyzbar for barcode decoding, and JSON handling for annotation data</a:t>
            </a:r>
            <a:endParaRPr sz="1595"/>
          </a:p>
          <a:p>
            <a:pPr indent="-32988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b="1" lang="en" sz="1595"/>
              <a:t>Output</a:t>
            </a:r>
            <a:r>
              <a:rPr lang="en" sz="1595"/>
              <a:t>: Generates detailed analysis files for each image and a comprehensive summary report</a:t>
            </a:r>
            <a:endParaRPr sz="159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595"/>
          </a:p>
        </p:txBody>
      </p:sp>
      <p:sp>
        <p:nvSpPr>
          <p:cNvPr id="345" name="Google Shape;345;p39"/>
          <p:cNvSpPr/>
          <p:nvPr/>
        </p:nvSpPr>
        <p:spPr>
          <a:xfrm>
            <a:off x="552525" y="3198250"/>
            <a:ext cx="7948500" cy="1599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Key Features: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• Automated barcode detection and classification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• Text region analysis with font metrics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• Figure detection and tracking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• Statistical analysis of detected elements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Analysis</a:t>
            </a: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487900" y="3085050"/>
            <a:ext cx="7961400" cy="1179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Output Directory Structure: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Individual .txt files for each processed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Comprehensive summary.txt with aggregate statistics</a:t>
            </a:r>
            <a:endParaRPr/>
          </a:p>
        </p:txBody>
      </p:sp>
      <p:sp>
        <p:nvSpPr>
          <p:cNvPr id="357" name="Google Shape;357;p41"/>
          <p:cNvSpPr txBox="1"/>
          <p:nvPr/>
        </p:nvSpPr>
        <p:spPr>
          <a:xfrm>
            <a:off x="4429825" y="-462050"/>
            <a:ext cx="91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8" name="Google Shape;358;p41"/>
          <p:cNvSpPr/>
          <p:nvPr/>
        </p:nvSpPr>
        <p:spPr>
          <a:xfrm>
            <a:off x="487900" y="1218225"/>
            <a:ext cx="3877200" cy="163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Per-Image Output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Barcode type and content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Text region metrics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Figure locations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• Bounding box coordinates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59" name="Google Shape;359;p41"/>
          <p:cNvSpPr/>
          <p:nvPr/>
        </p:nvSpPr>
        <p:spPr>
          <a:xfrm>
            <a:off x="4572000" y="1218225"/>
            <a:ext cx="3877200" cy="163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Summary Statistics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Total elements detected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Average barcodes per image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• Font size distributions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• Barcode type breakdown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23125" y="1281100"/>
            <a:ext cx="41490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01 - Introduction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39393"/>
                </a:solidFill>
              </a:rPr>
              <a:t>Objectives &amp; Business Opportunities</a:t>
            </a:r>
            <a:endParaRPr sz="1500">
              <a:solidFill>
                <a:srgbClr val="939393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683300" y="1281100"/>
            <a:ext cx="41490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02 - Process Workflow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39393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23125" y="2576500"/>
            <a:ext cx="41490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03 - Model Explanation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1500"/>
              <a:buAutoNum type="alphaLcPeriod"/>
            </a:pPr>
            <a:r>
              <a:rPr lang="en" sz="1500">
                <a:solidFill>
                  <a:srgbClr val="939393"/>
                </a:solidFill>
              </a:rPr>
              <a:t>Object Detection (YOLO)</a:t>
            </a:r>
            <a:endParaRPr sz="1500">
              <a:solidFill>
                <a:srgbClr val="93939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1500"/>
              <a:buAutoNum type="alphaLcPeriod"/>
            </a:pPr>
            <a:r>
              <a:rPr lang="en" sz="1500">
                <a:solidFill>
                  <a:srgbClr val="939393"/>
                </a:solidFill>
              </a:rPr>
              <a:t>OCR (Pytessract)</a:t>
            </a:r>
            <a:endParaRPr sz="1500">
              <a:solidFill>
                <a:srgbClr val="93939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39393"/>
              </a:buClr>
              <a:buSzPts val="1500"/>
              <a:buAutoNum type="alphaLcPeriod"/>
            </a:pPr>
            <a:r>
              <a:rPr lang="en" sz="1500">
                <a:solidFill>
                  <a:srgbClr val="939393"/>
                </a:solidFill>
              </a:rPr>
              <a:t>Barcode Recogniation (Pyzbar)</a:t>
            </a:r>
            <a:endParaRPr sz="1500">
              <a:solidFill>
                <a:srgbClr val="939393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683300" y="2576500"/>
            <a:ext cx="41490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04 - ZPL code generation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3939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39393"/>
                </a:solidFill>
              </a:rPr>
              <a:t>Feed Model Outputs to LLM</a:t>
            </a:r>
            <a:endParaRPr sz="1500">
              <a:solidFill>
                <a:srgbClr val="93939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3939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3939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Results</a:t>
            </a:r>
            <a:endParaRPr/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75" y="1202450"/>
            <a:ext cx="332671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Example Output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00" y="1544275"/>
            <a:ext cx="3837600" cy="26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75" y="1159900"/>
            <a:ext cx="3187976" cy="367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3"/>
          <p:cNvSpPr/>
          <p:nvPr/>
        </p:nvSpPr>
        <p:spPr>
          <a:xfrm>
            <a:off x="943950" y="1245750"/>
            <a:ext cx="717000" cy="9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"/>
          <p:cNvSpPr/>
          <p:nvPr/>
        </p:nvSpPr>
        <p:spPr>
          <a:xfrm>
            <a:off x="4465325" y="2021325"/>
            <a:ext cx="3232800" cy="19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Undetectable</a:t>
            </a:r>
            <a:r>
              <a:rPr lang="en"/>
              <a:t> Barcode Examples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/>
          <p:nvPr/>
        </p:nvSpPr>
        <p:spPr>
          <a:xfrm>
            <a:off x="597750" y="1110550"/>
            <a:ext cx="7948500" cy="1066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Barcode Detection Issues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High rate of unknown barcodes (51 out of 83 detected)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Varied success rates across different barcode types</a:t>
            </a:r>
            <a:endParaRPr/>
          </a:p>
        </p:txBody>
      </p:sp>
      <p:sp>
        <p:nvSpPr>
          <p:cNvPr id="385" name="Google Shape;385;p45"/>
          <p:cNvSpPr/>
          <p:nvPr/>
        </p:nvSpPr>
        <p:spPr>
          <a:xfrm>
            <a:off x="597750" y="2423388"/>
            <a:ext cx="7948500" cy="1066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Technical Constraints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pyzbar library limitations for certain barcode formats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Challenges with high-density barcodes (DATABAR, DATABAR_EXP)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597750" y="3736225"/>
            <a:ext cx="7948500" cy="10662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Suggested Improvements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Implement additional barcode decoding / font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Enhanced preprocessing for unknown barcode types</a:t>
            </a:r>
            <a:endParaRPr/>
          </a:p>
        </p:txBody>
      </p:sp>
      <p:sp>
        <p:nvSpPr>
          <p:cNvPr id="387" name="Google Shape;3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Limitations and Challenges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/>
          <p:nvPr/>
        </p:nvSpPr>
        <p:spPr>
          <a:xfrm>
            <a:off x="0" y="0"/>
            <a:ext cx="455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63" y="1041726"/>
            <a:ext cx="2598074" cy="28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6"/>
          <p:cNvSpPr txBox="1"/>
          <p:nvPr/>
        </p:nvSpPr>
        <p:spPr>
          <a:xfrm>
            <a:off x="4557613" y="398975"/>
            <a:ext cx="45576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Feed Information to API and ZPL Code Generation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805" y="2359375"/>
            <a:ext cx="4493225" cy="23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6"/>
          <p:cNvSpPr/>
          <p:nvPr/>
        </p:nvSpPr>
        <p:spPr>
          <a:xfrm>
            <a:off x="7116800" y="2976125"/>
            <a:ext cx="1250700" cy="163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2" name="Google Shape;4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API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 txBox="1"/>
          <p:nvPr/>
        </p:nvSpPr>
        <p:spPr>
          <a:xfrm>
            <a:off x="425900" y="1212150"/>
            <a:ext cx="82995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Goal: To identify the most effective API for generating ZPL code from input data (bounding box, OCR, and barcode data).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Initial APIs Tested: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OpenAI API (gpt-4o): Performed well in initial trials.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Anthropic API (claude-3-5-sonnet): Explored but showed less promising results.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Decision: After comparative analysis, </a:t>
            </a:r>
            <a:r>
              <a:rPr b="1" lang="en" sz="1800">
                <a:solidFill>
                  <a:schemeClr val="dk2"/>
                </a:solidFill>
              </a:rPr>
              <a:t>OpenAI API</a:t>
            </a:r>
            <a:r>
              <a:rPr lang="en" sz="1800">
                <a:solidFill>
                  <a:schemeClr val="dk2"/>
                </a:solidFill>
              </a:rPr>
              <a:t> was chosen for its superior performance.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" y="0"/>
            <a:ext cx="3584222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2" name="Google Shape;4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940" y="0"/>
            <a:ext cx="528932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2550" y="0"/>
            <a:ext cx="3672725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generated ZPL code (baseline)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9"/>
          <p:cNvSpPr txBox="1"/>
          <p:nvPr/>
        </p:nvSpPr>
        <p:spPr>
          <a:xfrm>
            <a:off x="455100" y="1212150"/>
            <a:ext cx="4116900" cy="119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prompt = </a:t>
            </a: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"please detect the metadata (e.g., text, figure, barcode, and other information) in this figure, and then generate the ZPL code based on the detected metadata"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49"/>
          <p:cNvSpPr txBox="1"/>
          <p:nvPr/>
        </p:nvSpPr>
        <p:spPr>
          <a:xfrm>
            <a:off x="455100" y="2751450"/>
            <a:ext cx="4116900" cy="151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ZPL code generated: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^XA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^FO50,50^ADN,36,20^FDThis format tests:^FS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^FO50,100^ADN,36,20^FDPDF417 (87), Mode: 0, CID with valid characters^FS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^FO50,150^B7N,8,10^FD1234567890^FS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^XZ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23" name="Google Shape;4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725" y="3025338"/>
            <a:ext cx="2745151" cy="4117726"/>
          </a:xfrm>
          <a:prstGeom prst="rect">
            <a:avLst/>
          </a:prstGeom>
          <a:noFill/>
          <a:ln cap="flat" cmpd="sng" w="9525">
            <a:solidFill>
              <a:srgbClr val="93939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Google Shape;424;p49"/>
          <p:cNvSpPr/>
          <p:nvPr/>
        </p:nvSpPr>
        <p:spPr>
          <a:xfrm>
            <a:off x="4702000" y="3308550"/>
            <a:ext cx="809700" cy="4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8713" y="885449"/>
            <a:ext cx="3374225" cy="1843825"/>
          </a:xfrm>
          <a:prstGeom prst="rect">
            <a:avLst/>
          </a:prstGeom>
          <a:noFill/>
          <a:ln cap="flat" cmpd="sng" w="9525">
            <a:solidFill>
              <a:srgbClr val="93939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6" name="Google Shape;426;p49"/>
          <p:cNvSpPr txBox="1"/>
          <p:nvPr/>
        </p:nvSpPr>
        <p:spPr>
          <a:xfrm>
            <a:off x="5738725" y="510250"/>
            <a:ext cx="1458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 image: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5673900" y="2653050"/>
            <a:ext cx="20304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Generated</a:t>
            </a:r>
            <a:r>
              <a:rPr lang="en" sz="1800">
                <a:solidFill>
                  <a:schemeClr val="dk2"/>
                </a:solidFill>
              </a:rPr>
              <a:t> image: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3" name="Google Shape;4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with Bounding Box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0"/>
          <p:cNvSpPr txBox="1"/>
          <p:nvPr/>
        </p:nvSpPr>
        <p:spPr>
          <a:xfrm>
            <a:off x="425900" y="1212150"/>
            <a:ext cx="82995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Challenge Identified: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The baseline prompt lacked contextual information regarding object placement.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Improvement: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Introduced bounding box coordinates into the prompt to provide spatial context.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Result: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Enhanced precision in the generated ZPL code, making outputs put in more accurate position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41" name="Google Shape;4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generated ZPL code (with bounding box info)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 txBox="1"/>
          <p:nvPr/>
        </p:nvSpPr>
        <p:spPr>
          <a:xfrm>
            <a:off x="455100" y="1212150"/>
            <a:ext cx="4116900" cy="3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prompt = </a:t>
            </a: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"""please do the following steps to generate the ZPL code: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1/ detect the metadata in the uploaded image, including text, figure, barcode, and other information.  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2/ Assign the coordinates to the detected metadata using the json_data. Do not use the "class". </a:t>
            </a:r>
            <a:r>
              <a:rPr b="1"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Only use the "bbox" for the coordinates of a metadata.</a:t>
            </a: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The json file can contain less information than the bmp file, so do not rely on the json file.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3/ based on the detected metadata and bounding box for the metadata, generate the ZPL code. 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4" name="Google Shape;444;p51"/>
          <p:cNvSpPr txBox="1"/>
          <p:nvPr/>
        </p:nvSpPr>
        <p:spPr>
          <a:xfrm>
            <a:off x="4966725" y="1017725"/>
            <a:ext cx="4116900" cy="169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ZPL code generated: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^XA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^FO15,32^A0N,30,30^FDThis format tests:^FS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^FO15,52^A0N,30,30^FDPDF417 (8?); Mode: 0, C10 with valid characters^FS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^FO15,89^BY2^B7N,3,10,,N^FD&lt;The Barcode Data Here&gt;^FS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^XZ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5" name="Google Shape;4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675" y="3232475"/>
            <a:ext cx="3429001" cy="5143501"/>
          </a:xfrm>
          <a:prstGeom prst="rect">
            <a:avLst/>
          </a:prstGeom>
          <a:noFill/>
          <a:ln cap="flat" cmpd="sng" w="9525">
            <a:solidFill>
              <a:srgbClr val="93939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6" name="Google Shape;446;p51"/>
          <p:cNvSpPr/>
          <p:nvPr/>
        </p:nvSpPr>
        <p:spPr>
          <a:xfrm>
            <a:off x="6823125" y="2724725"/>
            <a:ext cx="404100" cy="41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03" y="1331745"/>
            <a:ext cx="4288951" cy="2603180"/>
          </a:xfrm>
          <a:prstGeom prst="rect">
            <a:avLst/>
          </a:prstGeom>
          <a:noFill/>
          <a:ln cap="flat" cmpd="sng" w="9525">
            <a:solidFill>
              <a:srgbClr val="93939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51"/>
          <p:cNvSpPr txBox="1"/>
          <p:nvPr/>
        </p:nvSpPr>
        <p:spPr>
          <a:xfrm>
            <a:off x="455118" y="802025"/>
            <a:ext cx="1853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 image: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455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63" y="1041726"/>
            <a:ext cx="2598074" cy="28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962625" y="1946100"/>
            <a:ext cx="38052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Introduction</a:t>
            </a:r>
            <a:endParaRPr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54" name="Google Shape;4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Incorporating Text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2"/>
          <p:cNvSpPr txBox="1"/>
          <p:nvPr/>
        </p:nvSpPr>
        <p:spPr>
          <a:xfrm>
            <a:off x="425900" y="1212150"/>
            <a:ext cx="82995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Challenge Identified: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The API needed textual data to fully comprehend label content.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Solution: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Supplemented the prompt with both bounding box and text information.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Result: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Improved understanding of label content, resulting in better alignment and positioning in the ZPL output.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3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62" name="Google Shape;4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generated ZPL code (with bounding box and text)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3"/>
          <p:cNvSpPr txBox="1"/>
          <p:nvPr/>
        </p:nvSpPr>
        <p:spPr>
          <a:xfrm>
            <a:off x="455100" y="1005300"/>
            <a:ext cx="4116900" cy="365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prompt = </a:t>
            </a: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"""please do the following steps to generate the ZPL code: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1/ detect the metadata in the uploaded image, including text, figure, barcode, and other information.  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2/ </a:t>
            </a:r>
            <a:r>
              <a:rPr b="1"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make sure the text in the detected metadata is the same as the text_data. If they are not the same, use the text_data.</a:t>
            </a:r>
            <a:endParaRPr b="1"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3/ Assign the coordinates to the detected metadata using the json_data. Do not use the "class". Only use the "bbox" for the coordinates of a metadata. The json file can contain less information than the bmp file, so do not rely on the json file.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4/ based on the detected metadata and bounding box for the metadata, generate the ZPL code. 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>
            <a:off x="4857525" y="1017725"/>
            <a:ext cx="4116900" cy="169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ZPL code generated: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^XA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^FO15,32^A0N,30,30^FDThis format tests:^FS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^FO15,62^A0N,30,30^FDPDF417 (8?); Mode: 0, C10 with valid characters^FS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^FO15,89^BY2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^B7N,5,200^FD1234567890^FS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^XZ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53"/>
          <p:cNvSpPr/>
          <p:nvPr/>
        </p:nvSpPr>
        <p:spPr>
          <a:xfrm>
            <a:off x="6713925" y="2715125"/>
            <a:ext cx="404100" cy="41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475" y="3254300"/>
            <a:ext cx="3429001" cy="5143501"/>
          </a:xfrm>
          <a:prstGeom prst="rect">
            <a:avLst/>
          </a:prstGeom>
          <a:noFill/>
          <a:ln cap="flat" cmpd="sng" w="9525">
            <a:solidFill>
              <a:srgbClr val="93939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8" name="Google Shape;46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03" y="1194245"/>
            <a:ext cx="4288951" cy="2603180"/>
          </a:xfrm>
          <a:prstGeom prst="rect">
            <a:avLst/>
          </a:prstGeom>
          <a:noFill/>
          <a:ln cap="flat" cmpd="sng" w="9525">
            <a:solidFill>
              <a:srgbClr val="93939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9" name="Google Shape;469;p53"/>
          <p:cNvSpPr txBox="1"/>
          <p:nvPr/>
        </p:nvSpPr>
        <p:spPr>
          <a:xfrm>
            <a:off x="455118" y="664525"/>
            <a:ext cx="1853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 image: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75" name="Google Shape;4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Enhancing Prompts with Barcode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4"/>
          <p:cNvSpPr txBox="1"/>
          <p:nvPr/>
        </p:nvSpPr>
        <p:spPr>
          <a:xfrm>
            <a:off x="425900" y="1212150"/>
            <a:ext cx="82995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Challenge Identified: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Missing barcode type and count in the prompt hindered ZPL output validation.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Solution: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Use Pyzbar to extract barcode type and count and include them in the API prompt.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Result: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Improved ZPL accuracy with validated barcode type and count, enhancing pipeline reliability.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3" name="Google Shape;4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API generated ZPL code (with bounding box, text and barcode) 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37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/>
          </a:p>
        </p:txBody>
      </p:sp>
      <p:sp>
        <p:nvSpPr>
          <p:cNvPr id="485" name="Google Shape;485;p55"/>
          <p:cNvSpPr txBox="1"/>
          <p:nvPr/>
        </p:nvSpPr>
        <p:spPr>
          <a:xfrm>
            <a:off x="455100" y="1005300"/>
            <a:ext cx="4116900" cy="40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prompt =</a:t>
            </a: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"""please do the following steps to generate the ZPL code: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1/ detect the metadata in the uploaded image, including text, figure, barcode, and other information.  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2/ make sure the text in the detected metadata is the same as the text_data. If they are not the same, use the text_data.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3/ the number of barcode you should detect in the metadata is barcode_number.</a:t>
            </a:r>
            <a:endParaRPr b="1"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4/ Assign the coordinates to the detected metadata using the json_data. Do not use the "class". Only use the "bbox" for the coordinates of a metadata. The json file can contain less information than the bmp file, so do not rely on the json file.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5/ based on the detected metadata and bounding box for the metadata, generate the ZPL code. 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55"/>
          <p:cNvSpPr txBox="1"/>
          <p:nvPr/>
        </p:nvSpPr>
        <p:spPr>
          <a:xfrm>
            <a:off x="4857525" y="1017725"/>
            <a:ext cx="4116900" cy="169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ZPL code generated: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^XA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^FO15,32^A0N,30,30^FDThis format tests:^FS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^FO15,62^A0N,30,30^FDPDF417 (8?); Mode: 0, C10 with valid characters^FS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^FO15,89^BY2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^B7N,5,200^FD1234567890^FS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^XZ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55"/>
          <p:cNvSpPr/>
          <p:nvPr/>
        </p:nvSpPr>
        <p:spPr>
          <a:xfrm>
            <a:off x="6713925" y="2791325"/>
            <a:ext cx="404100" cy="414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100" y="3282425"/>
            <a:ext cx="3429001" cy="5143501"/>
          </a:xfrm>
          <a:prstGeom prst="rect">
            <a:avLst/>
          </a:prstGeom>
          <a:noFill/>
          <a:ln cap="flat" cmpd="sng" w="9525">
            <a:solidFill>
              <a:srgbClr val="93939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9" name="Google Shape;48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03" y="1182770"/>
            <a:ext cx="4288951" cy="2603180"/>
          </a:xfrm>
          <a:prstGeom prst="rect">
            <a:avLst/>
          </a:prstGeom>
          <a:noFill/>
          <a:ln cap="flat" cmpd="sng" w="9525">
            <a:solidFill>
              <a:srgbClr val="93939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55"/>
          <p:cNvSpPr txBox="1"/>
          <p:nvPr/>
        </p:nvSpPr>
        <p:spPr>
          <a:xfrm>
            <a:off x="455118" y="653050"/>
            <a:ext cx="1853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Input image: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96" name="Google Shape;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 and Efforts</a:t>
            </a:r>
            <a:endParaRPr/>
          </a:p>
        </p:txBody>
      </p:sp>
      <p:sp>
        <p:nvSpPr>
          <p:cNvPr id="498" name="Google Shape;498;p56"/>
          <p:cNvSpPr txBox="1"/>
          <p:nvPr/>
        </p:nvSpPr>
        <p:spPr>
          <a:xfrm>
            <a:off x="458650" y="1157550"/>
            <a:ext cx="77427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Incremental prompt engineering significantly improves API outputs.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The addition of bounding box and text data enhances contextual understanding.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Incorporating barcode information helps validate output accuracy, ensuring alignment with the expected label structure.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518975" y="1176975"/>
            <a:ext cx="79515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Objective</a:t>
            </a:r>
            <a:r>
              <a:rPr lang="en">
                <a:solidFill>
                  <a:schemeClr val="dk1"/>
                </a:solidFill>
              </a:rPr>
              <a:t>: Develop an automated pipeline to generate ZPL labels using object detection, OCR, and barcode recognition.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Key Tasks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Train a YOLO model to detect Text, Barcode, and Figures from images.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Perform data augmentation to address class imbalance and improve model generalization.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Integrate Optical Character Recognition (OCR) and barcode decoding for metadata extraction.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Utilize bounding box outputs to generate ZPL code through API interactions.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0"/>
            <a:ext cx="455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63" y="1041726"/>
            <a:ext cx="2598074" cy="28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4962625" y="1946100"/>
            <a:ext cx="38052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Process Workflow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5875" y="4570800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5" y="4570797"/>
            <a:ext cx="164660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38" y="239950"/>
            <a:ext cx="8048075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0" y="0"/>
            <a:ext cx="455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63" y="1041726"/>
            <a:ext cx="2598074" cy="28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4962625" y="1946100"/>
            <a:ext cx="38052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Model Explanation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0" y="0"/>
            <a:ext cx="455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63" y="1041726"/>
            <a:ext cx="2598074" cy="28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4557600" y="526625"/>
            <a:ext cx="45576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</a:rPr>
              <a:t>Part 1: Image Detection using YOLO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793" y="1938900"/>
            <a:ext cx="4493225" cy="23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4637675" y="3080525"/>
            <a:ext cx="1018500" cy="12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